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5143500"/>
  <p:notesSz cx="6858000" cy="9144000"/>
  <p:embeddedFontLst>
    <p:embeddedFont>
      <p:font typeface="Montserrat" panose="00000500000000000000"/>
      <p:regular r:id="rId22"/>
    </p:embeddedFont>
    <p:embeddedFont>
      <p:font typeface="Lato" panose="020F0502020204030203"/>
      <p:regular r:id="rId23"/>
    </p:embeddedFont>
    <p:embeddedFont>
      <p:font typeface="Roboto" panose="0200000000000000000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EAC2668-830E-4D02-8874-2BDD74CFC63B}" styleName="Table_0">
    <a:wholeTbl>
      <a:tcTxStyle>
        <a:srgbClr val="000000"/>
        <a:latin typeface="Arial"/>
        <a:ea typeface="Arial"/>
        <a:cs typeface="Arial"/>
      </a:tcTxStyle>
      <a:tcStyle>
        <a:tcBdr/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5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81725a6769_0_52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81725a6769_0_52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81725a6769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81725a6769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f87997393_0_116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f87997393_0_116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f87997393_0_1226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1f87997393_0_122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f87997393_0_150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f87997393_0_150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f87997393_0_154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f87997393_0_154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97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97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f87997393_0_105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f87997393_0_105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81725a6769_0_3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81725a6769_0_3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81725a6769_0_4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81725a6769_0_4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f87997393_0_125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f87997393_0_12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>
            <a:fillRect/>
          </a:stretch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>
            <a:fillRect/>
          </a:stretch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77" name="Google Shape;177;p13"/>
          <p:cNvSpPr txBox="1"/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03" name="Google Shape;203;p14"/>
          <p:cNvSpPr txBox="1"/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>
            <a:fillRect/>
          </a:stretch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3" name="Google Shape;63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" name="Google Shape;79;p6"/>
          <p:cNvSpPr txBox="1"/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7" name="Google Shape;87;p6"/>
          <p:cNvSpPr txBox="1"/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9" name="Google Shape;99;p7"/>
          <p:cNvSpPr txBox="1"/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01" name="Google Shape;101;p7"/>
          <p:cNvSpPr txBox="1"/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 panose="00000500000000000000"/>
              <a:buNone/>
              <a:defRPr sz="28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 panose="020F0502020204030203"/>
              <a:buChar char="●"/>
              <a:defRPr sz="13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●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 panose="020F0502020204030203"/>
              <a:buChar char="○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 panose="020F0502020204030203"/>
              <a:buChar char="■"/>
              <a:defRPr sz="11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slide" Target="slide14.xml"/><Relationship Id="rId7" Type="http://schemas.openxmlformats.org/officeDocument/2006/relationships/slide" Target="slide9.xml"/><Relationship Id="rId6" Type="http://schemas.openxmlformats.org/officeDocument/2006/relationships/slide" Target="slide13.xml"/><Relationship Id="rId5" Type="http://schemas.openxmlformats.org/officeDocument/2006/relationships/slide" Target="slide12.xml"/><Relationship Id="rId4" Type="http://schemas.openxmlformats.org/officeDocument/2006/relationships/slide" Target="slide6.xml"/><Relationship Id="rId3" Type="http://schemas.openxmlformats.org/officeDocument/2006/relationships/slide" Target="slide5.xml"/><Relationship Id="rId2" Type="http://schemas.openxmlformats.org/officeDocument/2006/relationships/slide" Target="slide4.xml"/><Relationship Id="rId10" Type="http://schemas.openxmlformats.org/officeDocument/2006/relationships/notesSlide" Target="../notesSlides/notesSlide2.xml"/><Relationship Id="rId1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Request Broadcast Portal Intra RU-III</a:t>
            </a:r>
            <a:endParaRPr sz="3600"/>
          </a:p>
        </p:txBody>
      </p:sp>
      <p:sp>
        <p:nvSpPr>
          <p:cNvPr id="229" name="Google Shape;229;p17"/>
          <p:cNvSpPr txBox="1"/>
          <p:nvPr>
            <p:ph type="subTitle" idx="4294967295"/>
          </p:nvPr>
        </p:nvSpPr>
        <p:spPr>
          <a:xfrm>
            <a:off x="424625" y="3162490"/>
            <a:ext cx="3749700" cy="15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Jessica Julia Paradina Siregar (09021281722032)</a:t>
            </a:r>
            <a:endParaRPr lang="en-GB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Ridha Ayu Salsabila (09021281722034)</a:t>
            </a:r>
            <a:endParaRPr lang="en-GB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Stefany Naomi Bertauli Simanjuntak (090213817221xx)</a:t>
            </a:r>
            <a:endParaRPr 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6"/>
          <p:cNvSpPr txBox="1"/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</a:p>
        </p:txBody>
      </p:sp>
      <p:sp>
        <p:nvSpPr>
          <p:cNvPr id="392" name="Google Shape;392;p26"/>
          <p:cNvSpPr txBox="1"/>
          <p:nvPr>
            <p:ph type="title" idx="2"/>
          </p:nvPr>
        </p:nvSpPr>
        <p:spPr>
          <a:xfrm>
            <a:off x="1176125" y="431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Activity Diagram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Fase RUP</a:t>
            </a:r>
            <a:endParaRPr lang="en-GB"/>
          </a:p>
        </p:txBody>
      </p:sp>
      <p:sp>
        <p:nvSpPr>
          <p:cNvPr id="398" name="Google Shape;398;p27"/>
          <p:cNvSpPr txBox="1"/>
          <p:nvPr/>
        </p:nvSpPr>
        <p:spPr>
          <a:xfrm>
            <a:off x="812750" y="16025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Insepsi</a:t>
            </a:r>
            <a:endParaRPr lang="en-GB" sz="16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399" name="Google Shape;399;p27"/>
          <p:cNvSpPr txBox="1"/>
          <p:nvPr/>
        </p:nvSpPr>
        <p:spPr>
          <a:xfrm>
            <a:off x="812750" y="2358200"/>
            <a:ext cx="19272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rgbClr val="D9D9D9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Mendefinisikan batasan kegiatan, analisis kebutuhan pengguna, dan perancangan awal perangkat lunak.</a:t>
            </a:r>
            <a:endParaRPr sz="1100">
              <a:solidFill>
                <a:srgbClr val="D9D9D9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00" name="Google Shape;400;p27"/>
          <p:cNvSpPr txBox="1"/>
          <p:nvPr/>
        </p:nvSpPr>
        <p:spPr>
          <a:xfrm>
            <a:off x="812750" y="31677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Elaborasi</a:t>
            </a:r>
            <a:endParaRPr lang="en-GB" sz="16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401" name="Google Shape;401;p27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02" name="Google Shape;402;p27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Transisi</a:t>
            </a:r>
            <a:endParaRPr lang="en-GB" sz="16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403" name="Google Shape;403;p27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04" name="Google Shape;404;p27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Konstruksi</a:t>
            </a:r>
            <a:endParaRPr lang="en-GB" sz="16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405" name="Google Shape;405;p27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cxnSp>
        <p:nvCxnSpPr>
          <p:cNvPr id="406" name="Google Shape;406;p27"/>
          <p:cNvCxnSpPr/>
          <p:nvPr/>
        </p:nvCxnSpPr>
        <p:spPr>
          <a:xfrm flipH="1">
            <a:off x="780745" y="1489450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7" name="Google Shape;407;p27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08" name="Google Shape;408;p27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09" name="Google Shape;409;p27"/>
          <p:cNvCxnSpPr/>
          <p:nvPr/>
        </p:nvCxnSpPr>
        <p:spPr>
          <a:xfrm flipH="1">
            <a:off x="780745" y="460757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0" name="Google Shape;410;p27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1" name="Google Shape;411;p27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2" name="Google Shape;412;p27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3" name="Google Shape;413;p27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14" name="Google Shape;414;p27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15" name="Google Shape;415;p27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6" name="Google Shape;416;p27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17" name="Google Shape;417;p27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01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418" name="Google Shape;418;p27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19" name="Google Shape;419;p27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" name="Google Shape;420;p27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21" name="Google Shape;421;p27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02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422" name="Google Shape;422;p27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23" name="Google Shape;423;p27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4" name="Google Shape;424;p27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25" name="Google Shape;425;p27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03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426" name="Google Shape;426;p27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27" name="Google Shape;427;p27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428;p27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29" name="Google Shape;429;p27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04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430" name="Google Shape;430;p27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8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Lorem ipsum</a:t>
            </a:r>
            <a:endParaRPr lang="en-GB"/>
          </a:p>
        </p:txBody>
      </p:sp>
      <p:sp>
        <p:nvSpPr>
          <p:cNvPr id="436" name="Google Shape;436;p28"/>
          <p:cNvSpPr txBox="1"/>
          <p:nvPr>
            <p:ph type="subTitle" idx="1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Showcase how your tools work across different devices</a:t>
            </a:r>
            <a:endParaRPr lang="en-GB"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437" name="Google Shape;437;p28"/>
          <p:cNvSpPr txBox="1"/>
          <p:nvPr>
            <p:ph type="body" idx="2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Lorem ipsum dolor sit amet, consectetur adipiscing elit. Curabitur eleifend a diam quis suscipit. Fusce venenatis nunc ut lectus convallis, sit amet egestas mi rutrum.</a:t>
            </a:r>
            <a:endParaRPr lang="en-GB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438" name="Google Shape;438;p28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439" name="Google Shape;439;p28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" name="Google Shape;440;p28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1">
                  <a:solidFill>
                    <a:srgbClr val="FFFFFF"/>
                  </a:solidFill>
                </a:rPr>
                <a:t>QUICK TIP</a:t>
              </a:r>
              <a:endParaRPr sz="1200" b="1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>
                <a:solidFill>
                  <a:srgbClr val="FFFFFF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441" name="Google Shape;441;p28"/>
            <p:cNvPicPr preferRelativeResize="0"/>
            <p:nvPr/>
          </p:nvPicPr>
          <p:blipFill>
            <a:blip r:embed="rId1"/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42" name="Google Shape;442;p28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43" name="Google Shape;443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4" name="Google Shape;444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" name="Google Shape;446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" name="Google Shape;447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" name="Google Shape;448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" name="Google Shape;449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51" name="Google Shape;451;p28" descr="QuickTip.jpg"/>
          <p:cNvPicPr preferRelativeResize="0"/>
          <p:nvPr/>
        </p:nvPicPr>
        <p:blipFill rotWithShape="1">
          <a:blip r:embed="rId2"/>
          <a:srcRect t="7264" b="7264"/>
          <a:stretch>
            <a:fillRect/>
          </a:stretch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28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53" name="Google Shape;453;p28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54" name="Google Shape;454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" name="Google Shape;455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456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58" name="Google Shape;458;p28" descr="offset_comp_342327_edited.jpg"/>
          <p:cNvPicPr preferRelativeResize="0"/>
          <p:nvPr/>
        </p:nvPicPr>
        <p:blipFill rotWithShape="1">
          <a:blip r:embed="rId3"/>
          <a:srcRect l="53168" t="53058" r="26238" b="16020"/>
          <a:stretch>
            <a:fillRect/>
          </a:stretch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28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60" name="Google Shape;460;p28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61" name="Google Shape;461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" name="Google Shape;462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" name="Google Shape;463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" name="Google Shape;464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65" name="Google Shape;465;p28" descr="offset_comp_342327_edited.jpg"/>
          <p:cNvPicPr preferRelativeResize="0"/>
          <p:nvPr/>
        </p:nvPicPr>
        <p:blipFill rotWithShape="1">
          <a:blip r:embed="rId3"/>
          <a:srcRect l="41330" t="42211" r="47980" b="36733"/>
          <a:stretch>
            <a:fillRect/>
          </a:stretch>
        </p:blipFill>
        <p:spPr>
          <a:xfrm>
            <a:off x="6079557" y="3374919"/>
            <a:ext cx="570300" cy="9738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466" name="Google Shape;466;p28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67" name="Google Shape;467;p28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468" name="Google Shape;468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" name="Google Shape;469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0" name="Google Shape;470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" name="Google Shape;471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72" name="Google Shape;472;p28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473" name="Google Shape;473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474" name="Google Shape;474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475" name="Google Shape;475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476" name="Google Shape;476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pic>
        <p:nvPicPr>
          <p:cNvPr id="477" name="Google Shape;477;p28" descr="offset_comp_342327_edited.jpg"/>
          <p:cNvPicPr preferRelativeResize="0"/>
          <p:nvPr/>
        </p:nvPicPr>
        <p:blipFill rotWithShape="1">
          <a:blip r:embed="rId3"/>
          <a:srcRect l="48584" t="47335" r="37425" b="36557"/>
          <a:stretch>
            <a:fillRect/>
          </a:stretch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78" name="Google Shape;478;p28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479" name="Google Shape;479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" name="Google Shape;480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1" name="Google Shape;481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2" name="Google Shape;482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" name="Google Shape;483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" name="Google Shape;484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487" name="Google Shape;487;p28" descr="offset_comp_342327_edited.jpg"/>
          <p:cNvPicPr preferRelativeResize="0"/>
          <p:nvPr/>
        </p:nvPicPr>
        <p:blipFill rotWithShape="1">
          <a:blip r:embed="rId3"/>
          <a:srcRect l="49668" t="55915" r="37351" b="27092"/>
          <a:stretch>
            <a:fillRect/>
          </a:stretch>
        </p:blipFill>
        <p:spPr>
          <a:xfrm>
            <a:off x="7966179" y="3884431"/>
            <a:ext cx="415200" cy="4713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29"/>
          <p:cNvSpPr txBox="1"/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493" name="Google Shape;493;p29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 lang="en-GB"/>
          </a:p>
        </p:txBody>
      </p:sp>
      <p:sp>
        <p:nvSpPr>
          <p:cNvPr id="494" name="Google Shape;494;p29"/>
          <p:cNvSpPr txBox="1"/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</a:p>
        </p:txBody>
      </p:sp>
      <p:grpSp>
        <p:nvGrpSpPr>
          <p:cNvPr id="495" name="Google Shape;495;p29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496" name="Google Shape;496;p2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" name="Google Shape;497;p2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" name="Google Shape;499;p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" name="Google Shape;500;p2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504" name="Google Shape;504;p29" descr="offset_comp_342327_edited.jpg"/>
          <p:cNvPicPr preferRelativeResize="0"/>
          <p:nvPr/>
        </p:nvPicPr>
        <p:blipFill rotWithShape="1">
          <a:blip r:embed="rId1"/>
          <a:srcRect l="38930" t="56777" r="9677" b="9439"/>
          <a:stretch>
            <a:fillRect/>
          </a:stretch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29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 lang="en-GB"/>
          </a:p>
        </p:txBody>
      </p:sp>
      <p:sp>
        <p:nvSpPr>
          <p:cNvPr id="511" name="Google Shape;511;p30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JAN</a:t>
            </a:r>
            <a:endParaRPr sz="8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12" name="Google Shape;512;p30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Lorem Ipsum</a:t>
            </a:r>
            <a:endParaRPr sz="10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13" name="Google Shape;513;p30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14" name="Google Shape;514;p30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FEB</a:t>
            </a:r>
            <a:endParaRPr sz="8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15" name="Google Shape;515;p30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Sit Amet</a:t>
            </a:r>
            <a:endParaRPr sz="10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16" name="Google Shape;516;p30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17" name="Google Shape;517;p30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MAR</a:t>
            </a:r>
            <a:endParaRPr sz="8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18" name="Google Shape;518;p30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Donec Ultrices</a:t>
            </a:r>
            <a:endParaRPr sz="10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19" name="Google Shape;519;p30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20" name="Google Shape;520;p30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APR</a:t>
            </a:r>
            <a:endParaRPr sz="8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21" name="Google Shape;521;p30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Litora</a:t>
            </a:r>
            <a:endParaRPr sz="10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22" name="Google Shape;522;p30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23" name="Google Shape;523;p30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MAY</a:t>
            </a:r>
            <a:endParaRPr sz="8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24" name="Google Shape;524;p30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Quis Diam</a:t>
            </a:r>
            <a:endParaRPr sz="10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25" name="Google Shape;525;p30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26" name="Google Shape;526;p30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JUN</a:t>
            </a:r>
            <a:endParaRPr sz="8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8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27" name="Google Shape;527;p30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Dolor Lorem</a:t>
            </a:r>
            <a:endParaRPr sz="10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528" name="Google Shape;528;p30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cxnSp>
        <p:nvCxnSpPr>
          <p:cNvPr id="529" name="Google Shape;529;p30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0" name="Google Shape;530;p30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531" name="Google Shape;531;p30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532" name="Google Shape;532;p30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3" name="Google Shape;533;p30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34" name="Google Shape;534;p30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535" name="Google Shape;535;p30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6" name="Google Shape;536;p30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537" name="Google Shape;537;p30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538" name="Google Shape;538;p30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9" name="Google Shape;539;p30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540" name="Google Shape;540;p30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541" name="Google Shape;541;p30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2" name="Google Shape;542;p30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543" name="Google Shape;543;p30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cxnSp>
        <p:nvCxnSpPr>
          <p:cNvPr id="544" name="Google Shape;544;p30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5" name="Google Shape;545;p30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546" name="Google Shape;546;p30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1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 lang="en-GB"/>
          </a:p>
        </p:txBody>
      </p:sp>
      <p:sp>
        <p:nvSpPr>
          <p:cNvPr id="552" name="Google Shape;552;p31"/>
          <p:cNvSpPr txBox="1"/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Lorem ipsum dolor sit amet, consectetur adipiscing elit. Curabitur eleifend a diam quis suscipit. </a:t>
            </a:r>
            <a:endParaRPr lang="en-GB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553" name="Google Shape;553;p31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554" name="Google Shape;554;p3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5" name="Google Shape;555;p3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7" name="Google Shape;557;p3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8" name="Google Shape;558;p3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9" name="Google Shape;559;p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562" name="Google Shape;562;p31" descr="offset_comp_342327_edited.jpg"/>
          <p:cNvPicPr preferRelativeResize="0"/>
          <p:nvPr/>
        </p:nvPicPr>
        <p:blipFill rotWithShape="1">
          <a:blip r:embed="rId1"/>
          <a:srcRect l="45356" t="50734" r="19582" b="26215"/>
          <a:stretch>
            <a:fillRect/>
          </a:stretch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p31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564" name="Google Shape;564;p31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565" name="Google Shape;565;p31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6" name="Google Shape;566;p31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7" name="Google Shape;567;p31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569" name="Google Shape;569;p31" descr="offset_comp_342327_edited.jpg"/>
          <p:cNvPicPr preferRelativeResize="0"/>
          <p:nvPr/>
        </p:nvPicPr>
        <p:blipFill rotWithShape="1">
          <a:blip r:embed="rId1"/>
          <a:srcRect l="53168" t="53058" r="26238" b="16020"/>
          <a:stretch>
            <a:fillRect/>
          </a:stretch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31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571" name="Google Shape;571;p31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572" name="Google Shape;572;p31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" name="Google Shape;573;p31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" name="Google Shape;574;p31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576" name="Google Shape;576;p31" descr="offset_comp_342327_edited.jpg"/>
          <p:cNvPicPr preferRelativeResize="0"/>
          <p:nvPr/>
        </p:nvPicPr>
        <p:blipFill rotWithShape="1">
          <a:blip r:embed="rId1"/>
          <a:srcRect l="41330" t="42211" r="47980" b="36733"/>
          <a:stretch>
            <a:fillRect/>
          </a:stretch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577" name="Google Shape;577;p31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578" name="Google Shape;578;p31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579" name="Google Shape;579;p3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" name="Google Shape;580;p3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83" name="Google Shape;583;p31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584" name="Google Shape;584;p3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85" name="Google Shape;585;p3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86" name="Google Shape;586;p3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7" name="Google Shape;587;p3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pic>
        <p:nvPicPr>
          <p:cNvPr id="588" name="Google Shape;588;p31" descr="offset_comp_342327_edited.jpg"/>
          <p:cNvPicPr preferRelativeResize="0"/>
          <p:nvPr/>
        </p:nvPicPr>
        <p:blipFill rotWithShape="1">
          <a:blip r:embed="rId1"/>
          <a:srcRect l="48584" t="47335" r="37425" b="36557"/>
          <a:stretch>
            <a:fillRect/>
          </a:stretch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589" name="Google Shape;589;p31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590" name="Google Shape;590;p31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" name="Google Shape;591;p31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" name="Google Shape;592;p31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598" name="Google Shape;598;p31" descr="offset_comp_342327_edited.jpg"/>
          <p:cNvPicPr preferRelativeResize="0"/>
          <p:nvPr/>
        </p:nvPicPr>
        <p:blipFill rotWithShape="1">
          <a:blip r:embed="rId1"/>
          <a:srcRect l="49668" t="55915" r="37351" b="27092"/>
          <a:stretch>
            <a:fillRect/>
          </a:stretch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 lang="en-GB"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1" action="ppaction://hlinksldjump"/>
              </a:rPr>
              <a:t>Overview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2" action="ppaction://hlinksldjump"/>
              </a:rPr>
              <a:t>Understanding the problems</a:t>
            </a:r>
            <a:endParaRPr>
              <a:solidFill>
                <a:srgbClr val="CACACA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"/>
              </a:rPr>
              <a:t>Project objective</a:t>
            </a:r>
            <a:endParaRPr>
              <a:solidFill>
                <a:srgbClr val="CACACA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"/>
              </a:rPr>
              <a:t>Target audience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3" action="ppaction://hlinksldjump"/>
              </a:rPr>
              <a:t>Market trends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4" action="ppaction://hlinksldjump"/>
              </a:rPr>
              <a:t>Cycle diagram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5" action="ppaction://hlinksldjump"/>
              </a:rPr>
              <a:t>Introducing: Lorem ipsum</a:t>
            </a:r>
            <a:endParaRPr sz="1800">
              <a:solidFill>
                <a:srgbClr val="CACACA"/>
              </a:solidFill>
              <a:latin typeface="Average" panose="02000503040000020003"/>
              <a:ea typeface="Average" panose="02000503040000020003"/>
              <a:cs typeface="Average" panose="02000503040000020003"/>
              <a:sym typeface="Average" panose="02000503040000020003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6" action="ppaction://hlinksldjump"/>
              </a:rPr>
              <a:t>Spotlight on desktop</a:t>
            </a:r>
            <a:endParaRPr sz="7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7" action="ppaction://hlinksldjump"/>
              </a:rPr>
              <a:t>Spotlight on mobile</a:t>
            </a:r>
            <a:endParaRPr sz="7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"/>
              </a:rPr>
              <a:t>Spotlight on landscape view on mobile</a:t>
            </a:r>
            <a:endParaRPr sz="7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"/>
              </a:rPr>
              <a:t>Spotlight on wearables</a:t>
            </a:r>
            <a:endParaRPr sz="7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"/>
              </a:rPr>
              <a:t>Spotlight on tablet</a:t>
            </a:r>
            <a:endParaRPr sz="7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"/>
              </a:rPr>
              <a:t>Spotlight on landscape view on tablet</a:t>
            </a:r>
            <a:endParaRPr sz="7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"/>
              </a:rPr>
              <a:t>Spotlight on wearables</a:t>
            </a:r>
            <a:endParaRPr sz="7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ACACA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8" action="ppaction://hlinksldjump"/>
              </a:rPr>
              <a:t>Project timeline</a:t>
            </a:r>
            <a:endParaRPr>
              <a:solidFill>
                <a:srgbClr val="CACACA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 lang="en-GB"/>
          </a:p>
        </p:txBody>
      </p:sp>
      <p:sp>
        <p:nvSpPr>
          <p:cNvPr id="249" name="Google Shape;249;p19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Vestibulum laoreet enim id sem fermentum, sed aliquam arcu dictum. Donec ultrices diam sagittis nibh pellentesque eleifend. 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 lang="en-GB"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 lang="en-GB"/>
          </a:p>
        </p:txBody>
      </p:sp>
      <p:sp>
        <p:nvSpPr>
          <p:cNvPr id="266" name="Google Shape;266;p21"/>
          <p:cNvSpPr txBox="1"/>
          <p:nvPr>
            <p:ph type="body" idx="1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 lang="en-GB">
              <a:solidFill>
                <a:srgbClr val="FFFFFF"/>
              </a:solidFill>
            </a:endParaRPr>
          </a:p>
        </p:txBody>
      </p:sp>
      <p:grpSp>
        <p:nvGrpSpPr>
          <p:cNvPr id="267" name="Google Shape;267;p21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268" name="Google Shape;268;p21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69" name="Google Shape;269;p21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0" name="Google Shape;270;p21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1" name="Google Shape;271;p21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2" name="Google Shape;272;p21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3" name="Google Shape;273;p21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4" name="Google Shape;274;p21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5" name="Google Shape;275;p21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6" name="Google Shape;276;p21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7" name="Google Shape;277;p21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278" name="Google Shape;278;p21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279" name="Google Shape;279;p21"/>
            <p:cNvCxnSpPr>
              <a:stCxn id="280" idx="7"/>
              <a:endCxn id="281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21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21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21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21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21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21"/>
            <p:cNvCxnSpPr>
              <a:stCxn id="274" idx="3"/>
              <a:endCxn id="281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21"/>
            <p:cNvCxnSpPr>
              <a:stCxn id="280" idx="3"/>
              <a:endCxn id="289" idx="7"/>
            </p:cNvCxnSpPr>
            <p:nvPr/>
          </p:nvCxnSpPr>
          <p:spPr>
            <a:xfrm rot="10800000" flipH="1">
              <a:off x="2307811" y="3249546"/>
              <a:ext cx="499500" cy="4752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21"/>
            <p:cNvCxnSpPr>
              <a:stCxn id="289" idx="5"/>
              <a:endCxn id="291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w="19050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2" name="Google Shape;292;p21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289" name="Google Shape;289;p21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93" name="Google Shape;293;p21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294" name="Google Shape;294;p21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295" name="Google Shape;295;p21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296" name="Google Shape;296;p21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297" name="Google Shape;297;p21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298" name="Google Shape;298;p21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299" name="Google Shape;299;p21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00" name="Google Shape;300;p21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01" name="Google Shape;301;p21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02" name="Google Shape;302;p21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03" name="Google Shape;303;p21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04" name="Google Shape;304;p21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05" name="Google Shape;305;p21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06" name="Google Shape;306;p21"/>
              <p:cNvCxnSpPr>
                <a:stCxn id="307" idx="6"/>
                <a:endCxn id="308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309;p21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310;p21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311;p21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312;p21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21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21"/>
              <p:cNvCxnSpPr>
                <a:stCxn id="302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315;p21"/>
              <p:cNvCxnSpPr>
                <a:stCxn id="307" idx="3"/>
                <a:endCxn id="316" idx="7"/>
              </p:cNvCxnSpPr>
              <p:nvPr/>
            </p:nvCxnSpPr>
            <p:spPr>
              <a:xfrm rot="10800000" flipH="1">
                <a:off x="4792327" y="3664321"/>
                <a:ext cx="492600" cy="270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21"/>
              <p:cNvCxnSpPr>
                <a:stCxn id="316" idx="2"/>
                <a:endCxn id="318" idx="6"/>
              </p:cNvCxnSpPr>
              <p:nvPr/>
            </p:nvCxnSpPr>
            <p:spPr>
              <a:xfrm rot="10800000" flipH="1">
                <a:off x="5211997" y="3584730"/>
                <a:ext cx="528600" cy="109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9" name="Google Shape;319;p21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16" name="Google Shape;316;p21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w="3810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7" name="Google Shape;307;p21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w="3810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08" name="Google Shape;308;p21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w="3810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18" name="Google Shape;318;p21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20" name="Google Shape;320;p21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321" name="Google Shape;321;p21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2" name="Google Shape;322;p21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3" name="Google Shape;323;p21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4" name="Google Shape;324;p21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5" name="Google Shape;325;p21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6" name="Google Shape;326;p21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7" name="Google Shape;327;p21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8" name="Google Shape;328;p21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29" name="Google Shape;329;p21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30" name="Google Shape;330;p21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31" name="Google Shape;331;p21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32" name="Google Shape;332;p21"/>
            <p:cNvCxnSpPr>
              <a:stCxn id="333" idx="7"/>
              <a:endCxn id="334" idx="6"/>
            </p:cNvCxnSpPr>
            <p:nvPr/>
          </p:nvCxnSpPr>
          <p:spPr>
            <a:xfrm rot="10800000" flipH="1">
              <a:off x="7552796" y="3180176"/>
              <a:ext cx="440700" cy="693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34" name="Google Shape;334;p21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335" name="Google Shape;335;p21"/>
            <p:cNvCxnSpPr>
              <a:stCxn id="336" idx="3"/>
              <a:endCxn id="337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8" name="Google Shape;338;p21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39" name="Google Shape;339;p21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40" name="Google Shape;340;p21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41" name="Google Shape;341;p21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42" name="Google Shape;342;p21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343" name="Google Shape;343;p21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4" name="Google Shape;344;p21"/>
            <p:cNvCxnSpPr>
              <a:stCxn id="336" idx="7"/>
              <a:endCxn id="333" idx="7"/>
            </p:cNvCxnSpPr>
            <p:nvPr/>
          </p:nvCxnSpPr>
          <p:spPr>
            <a:xfrm rot="10800000" flipH="1">
              <a:off x="7108759" y="3249388"/>
              <a:ext cx="444000" cy="4149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21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sp>
          <p:nvSpPr>
            <p:cNvPr id="333" name="Google Shape;333;p21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" name="Google Shape;337;p21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w="381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Fase RUP</a:t>
            </a:r>
            <a:endParaRPr lang="en-GB"/>
          </a:p>
        </p:txBody>
      </p:sp>
      <p:sp>
        <p:nvSpPr>
          <p:cNvPr id="351" name="Google Shape;351;p22"/>
          <p:cNvSpPr txBox="1"/>
          <p:nvPr/>
        </p:nvSpPr>
        <p:spPr>
          <a:xfrm>
            <a:off x="812750" y="16025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Insepsi</a:t>
            </a:r>
            <a:endParaRPr lang="en-GB" sz="16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352" name="Google Shape;352;p22"/>
          <p:cNvSpPr txBox="1"/>
          <p:nvPr/>
        </p:nvSpPr>
        <p:spPr>
          <a:xfrm>
            <a:off x="812750" y="2141665"/>
            <a:ext cx="19272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rgbClr val="D9D9D9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Mendefinisikan batasan kegiatan, analisis kebutuhan pengguna, dan perancangan awal perangkat lunak.</a:t>
            </a:r>
            <a:endParaRPr sz="1100">
              <a:solidFill>
                <a:srgbClr val="D9D9D9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353" name="Google Shape;353;p22"/>
          <p:cNvSpPr txBox="1"/>
          <p:nvPr/>
        </p:nvSpPr>
        <p:spPr>
          <a:xfrm>
            <a:off x="812750" y="31677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Elaborasi</a:t>
            </a:r>
            <a:endParaRPr lang="en-GB" sz="160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sp>
        <p:nvSpPr>
          <p:cNvPr id="354" name="Google Shape;354;p22"/>
          <p:cNvSpPr txBox="1"/>
          <p:nvPr/>
        </p:nvSpPr>
        <p:spPr>
          <a:xfrm>
            <a:off x="786075" y="3820675"/>
            <a:ext cx="23496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rPr>
              <a:t>Pada fase ini, masalah analisis domain dibuat dan arsitektur proyek mulai mendapatkan bentuk dasarnya.</a:t>
            </a:r>
            <a:endParaRPr sz="1100">
              <a:solidFill>
                <a:srgbClr val="FFFFF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cxnSp>
        <p:nvCxnSpPr>
          <p:cNvPr id="355" name="Google Shape;355;p22"/>
          <p:cNvCxnSpPr/>
          <p:nvPr/>
        </p:nvCxnSpPr>
        <p:spPr>
          <a:xfrm flipH="1">
            <a:off x="780745" y="1489450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22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22"/>
          <p:cNvCxnSpPr/>
          <p:nvPr/>
        </p:nvCxnSpPr>
        <p:spPr>
          <a:xfrm flipH="1">
            <a:off x="780745" y="460757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8" name="Google Shape;358;p22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59" name="Google Shape;359;p22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60" name="Google Shape;360;p22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61" name="Google Shape;361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" name="Google Shape;362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63" name="Google Shape;363;p22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01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364" name="Google Shape;364;p22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65" name="Google Shape;365;p22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" name="Google Shape;366;p22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67" name="Google Shape;367;p22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02</a:t>
            </a:r>
            <a:endParaRPr sz="1600" b="1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68" name="Google Shape;368;p22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" grpId="0" animBg="1"/>
      <p:bldP spid="358" grpId="1" animBg="1"/>
      <p:bldP spid="363" grpId="0"/>
      <p:bldP spid="359" grpId="0" animBg="1"/>
      <p:bldP spid="367" grpId="0"/>
      <p:bldP spid="351" grpId="0"/>
      <p:bldP spid="352" grpId="0"/>
      <p:bldP spid="353" grpId="0"/>
      <p:bldP spid="3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3" name="Google Shape;373;p23"/>
          <p:cNvGraphicFramePr/>
          <p:nvPr/>
        </p:nvGraphicFramePr>
        <p:xfrm>
          <a:off x="1582100" y="1089313"/>
          <a:ext cx="5979800" cy="3675625"/>
        </p:xfrm>
        <a:graphic>
          <a:graphicData uri="http://schemas.openxmlformats.org/drawingml/2006/table">
            <a:tbl>
              <a:tblPr>
                <a:noFill/>
                <a:tableStyleId>{2EAC2668-830E-4D02-8874-2BDD74CFC63B}</a:tableStyleId>
              </a:tblPr>
              <a:tblGrid>
                <a:gridCol w="668925"/>
                <a:gridCol w="1976375"/>
                <a:gridCol w="3334500"/>
              </a:tblGrid>
              <a:tr h="7652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NO.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AKTOR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DESKRIPSI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4552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Intra RU-III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Aktor ini mempunyai wewenang untuk memberikan permintaan untuk menyebarkan informasi melalui portal intra RU-III, dan melihat daftar permintaannya.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4552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Administratoristrator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Aktor ini  mempunyai wewenang dalam melihat daftar permintaan dari semua intra RU-III, mengelola, dan menyebarkan informasi.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74" name="Google Shape;374;p23"/>
          <p:cNvSpPr txBox="1"/>
          <p:nvPr>
            <p:ph type="title"/>
          </p:nvPr>
        </p:nvSpPr>
        <p:spPr>
          <a:xfrm>
            <a:off x="2562150" y="326875"/>
            <a:ext cx="4019700" cy="58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Aktor dan Peran</a:t>
            </a:r>
            <a:endParaRPr 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4"/>
          <p:cNvSpPr txBox="1"/>
          <p:nvPr>
            <p:ph type="title"/>
          </p:nvPr>
        </p:nvSpPr>
        <p:spPr>
          <a:xfrm>
            <a:off x="2520900" y="133475"/>
            <a:ext cx="4102200" cy="6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Kebutuhan Fungsional</a:t>
            </a:r>
            <a:endParaRPr lang="en-GB"/>
          </a:p>
        </p:txBody>
      </p:sp>
      <p:graphicFrame>
        <p:nvGraphicFramePr>
          <p:cNvPr id="380" name="Google Shape;380;p24"/>
          <p:cNvGraphicFramePr/>
          <p:nvPr/>
        </p:nvGraphicFramePr>
        <p:xfrm>
          <a:off x="1724763" y="811650"/>
          <a:ext cx="5694475" cy="4010025"/>
        </p:xfrm>
        <a:graphic>
          <a:graphicData uri="http://schemas.openxmlformats.org/drawingml/2006/table">
            <a:tbl>
              <a:tblPr>
                <a:noFill/>
                <a:tableStyleId>{2EAC2668-830E-4D02-8874-2BDD74CFC63B}</a:tableStyleId>
              </a:tblPr>
              <a:tblGrid>
                <a:gridCol w="605800"/>
                <a:gridCol w="1248875"/>
                <a:gridCol w="2590925"/>
                <a:gridCol w="1248875"/>
              </a:tblGrid>
              <a:tr h="6569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NO.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PROSES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KEBUTUHAN FUNGSIONAL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AKTOR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0518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1.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Login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Memasukkan id, email, </a:t>
                      </a:r>
                      <a:r>
                        <a:rPr lang="en-GB" sz="1200" i="1">
                          <a:solidFill>
                            <a:srgbClr val="FFFFFF"/>
                          </a:solidFill>
                        </a:rPr>
                        <a:t>password</a:t>
                      </a: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, fungsi, dan bagian agar dapat  mengakses portal.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Administrator dan intra RU-III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05187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2.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Request Broadcast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Sistem memberi akses untuk melakukan permintaan</a:t>
                      </a:r>
                      <a:r>
                        <a:rPr lang="en-GB" sz="1200" i="1">
                          <a:solidFill>
                            <a:srgbClr val="FFFFFF"/>
                          </a:solidFill>
                        </a:rPr>
                        <a:t> broadcast </a:t>
                      </a: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dan melihat daftar permintaan</a:t>
                      </a:r>
                      <a:r>
                        <a:rPr lang="en-GB" sz="1200" i="1">
                          <a:solidFill>
                            <a:srgbClr val="FFFFFF"/>
                          </a:solidFill>
                        </a:rPr>
                        <a:t>.</a:t>
                      </a:r>
                      <a:endParaRPr sz="1200" i="1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Intra RU-III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249325">
                <a:tc>
                  <a:txBody>
                    <a:bodyPr/>
                    <a:lstStyle/>
                    <a:p>
                      <a:pPr marL="457200" lvl="0" indent="-22860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3. 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Melihat permintaan broadcast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Sistem menampilkan detail permintaan </a:t>
                      </a:r>
                      <a:r>
                        <a:rPr lang="en-GB" sz="1200" i="1">
                          <a:solidFill>
                            <a:srgbClr val="FFFFFF"/>
                          </a:solidFill>
                        </a:rPr>
                        <a:t>broadcast </a:t>
                      </a: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dan mengelola permintaan </a:t>
                      </a:r>
                      <a:r>
                        <a:rPr lang="en-GB" sz="1200" i="1">
                          <a:solidFill>
                            <a:srgbClr val="FFFFFF"/>
                          </a:solidFill>
                        </a:rPr>
                        <a:t>broadcast</a:t>
                      </a: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 dari intra RU-III.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sz="1200">
                          <a:solidFill>
                            <a:srgbClr val="FFFFFF"/>
                          </a:solidFill>
                        </a:rPr>
                        <a:t>Administrator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5"/>
          <p:cNvSpPr txBox="1"/>
          <p:nvPr>
            <p:ph type="title" idx="2"/>
          </p:nvPr>
        </p:nvSpPr>
        <p:spPr>
          <a:xfrm>
            <a:off x="2407125" y="196850"/>
            <a:ext cx="43470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USE-CASE  </a:t>
            </a:r>
            <a:r>
              <a:rPr lang="en-GB" sz="2800">
                <a:solidFill>
                  <a:srgbClr val="000000"/>
                </a:solidFill>
              </a:rPr>
              <a:t>DIAGRAM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1" name="Picture 0" descr="Picture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6215" y="820420"/>
            <a:ext cx="6229350" cy="40767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4603</Words>
  <Application>WPS Presentation</Application>
  <PresentationFormat/>
  <Paragraphs>294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6" baseType="lpstr">
      <vt:lpstr>Arial</vt:lpstr>
      <vt:lpstr>SimSun</vt:lpstr>
      <vt:lpstr>Wingdings</vt:lpstr>
      <vt:lpstr>Arial</vt:lpstr>
      <vt:lpstr>Montserrat</vt:lpstr>
      <vt:lpstr>Lato</vt:lpstr>
      <vt:lpstr>Average</vt:lpstr>
      <vt:lpstr>Roboto</vt:lpstr>
      <vt:lpstr>Microsoft YaHei</vt:lpstr>
      <vt:lpstr>Arial Unicode MS</vt:lpstr>
      <vt:lpstr>Focus</vt:lpstr>
      <vt:lpstr>Request Broadcast Portal Intra RU-III</vt:lpstr>
      <vt:lpstr>TOC</vt:lpstr>
      <vt:lpstr>Overview</vt:lpstr>
      <vt:lpstr>Understanding the problems</vt:lpstr>
      <vt:lpstr>Market trends</vt:lpstr>
      <vt:lpstr>Fase RUP</vt:lpstr>
      <vt:lpstr>Aktor dan Peran</vt:lpstr>
      <vt:lpstr>Kebutuhan Fungsional</vt:lpstr>
      <vt:lpstr>USE-CASE  DIAGRAM</vt:lpstr>
      <vt:lpstr>Activity Diagram</vt:lpstr>
      <vt:lpstr>Fase RUP</vt:lpstr>
      <vt:lpstr>Introducing: Lorem ipsum</vt:lpstr>
      <vt:lpstr>Lorem ipsum dolor sit consectetur amet adipiscing donec</vt:lpstr>
      <vt:lpstr>Project timeline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Request Broadcast Portal Intra RU-III</dc:title>
  <dc:creator/>
  <cp:lastModifiedBy>google1570714198</cp:lastModifiedBy>
  <cp:revision>1</cp:revision>
  <dcterms:created xsi:type="dcterms:W3CDTF">2020-03-15T16:26:04Z</dcterms:created>
  <dcterms:modified xsi:type="dcterms:W3CDTF">2020-03-15T16:26:04Z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1033-11.2.0.9169</vt:lpwstr>
  </property>
</Properties>
</file>